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01"/>
    <p:restoredTop sz="88856"/>
  </p:normalViewPr>
  <p:slideViewPr>
    <p:cSldViewPr snapToGrid="0">
      <p:cViewPr>
        <p:scale>
          <a:sx n="105" d="100"/>
          <a:sy n="105" d="100"/>
        </p:scale>
        <p:origin x="592" y="1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C9E66E-E4B8-9B46-A0CB-461E3A978046}" type="datetimeFigureOut">
              <a:rPr lang="en-US" smtClean="0"/>
              <a:t>6/11/25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2DC55A-BA2A-4D46-9860-68C45925DB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2116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Transformer-</a:t>
            </a:r>
          </a:p>
          <a:p>
            <a:r>
              <a:rPr lang="en-US" b="1" dirty="0"/>
              <a:t>What they are:</a:t>
            </a:r>
            <a:r>
              <a:rPr lang="en-US" dirty="0"/>
              <a:t> A deep learning model originally built for understanding and generating text (e.g., used in ChatGPT).</a:t>
            </a:r>
          </a:p>
          <a:p>
            <a:r>
              <a:rPr lang="en-US" b="1" dirty="0"/>
              <a:t>How they work:</a:t>
            </a:r>
            <a:r>
              <a:rPr lang="en-US" dirty="0"/>
              <a:t> They look at </a:t>
            </a:r>
            <a:r>
              <a:rPr lang="en-US" i="1" dirty="0"/>
              <a:t>relationships between all parts of input data</a:t>
            </a:r>
            <a:r>
              <a:rPr lang="en-US" dirty="0"/>
              <a:t> at once, instead of step-by-step.</a:t>
            </a:r>
          </a:p>
          <a:p>
            <a:r>
              <a:rPr lang="en-US" b="1" dirty="0"/>
              <a:t>GANs (Generative Adversarial Networks)</a:t>
            </a:r>
          </a:p>
          <a:p>
            <a:r>
              <a:rPr lang="en-US" b="1" dirty="0"/>
              <a:t>What they are:</a:t>
            </a:r>
            <a:r>
              <a:rPr lang="en-US" dirty="0"/>
              <a:t> Two neural networks compete — one tries to create fake data (Generator), the other tries to detect fakes (Discriminator).</a:t>
            </a:r>
          </a:p>
          <a:p>
            <a:r>
              <a:rPr lang="en-US" b="1" dirty="0"/>
              <a:t>How they work:</a:t>
            </a:r>
            <a:r>
              <a:rPr lang="en-US" dirty="0"/>
              <a:t> Through competition, they improve until the Generator’s outputs are very realistic.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2DC55A-BA2A-4D46-9860-68C45925DBB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618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2DC55A-BA2A-4D46-9860-68C45925DBB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8188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2DC55A-BA2A-4D46-9860-68C45925DBB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9809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2DC55A-BA2A-4D46-9860-68C45925DBB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5033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7A6B02-99E1-4611-2024-C606676C4D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BA7A007-DE34-B471-07CC-D45180A111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731CE4D-8E6C-A8D4-A084-FEC11DFFF1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E3C78C-02C5-C5EA-1253-C7A94F23E09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2DC55A-BA2A-4D46-9860-68C45925DBB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4759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2AD02-100E-484C-AE0F-7B3554BD3D79}" type="datetimeFigureOut">
              <a:rPr lang="en-US" smtClean="0"/>
              <a:t>6/11/25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A6A40F70-0AF3-0A48-8158-D2EC9788CC5C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03897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2AD02-100E-484C-AE0F-7B3554BD3D79}" type="datetimeFigureOut">
              <a:rPr lang="en-US" smtClean="0"/>
              <a:t>6/11/25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40F70-0AF3-0A48-8158-D2EC9788CC5C}" type="slidenum">
              <a:rPr lang="en-US" smtClean="0"/>
              <a:t>‹#›</a:t>
            </a:fld>
            <a:endParaRPr 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91075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2AD02-100E-484C-AE0F-7B3554BD3D79}" type="datetimeFigureOut">
              <a:rPr lang="en-US" smtClean="0"/>
              <a:t>6/11/25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40F70-0AF3-0A48-8158-D2EC9788CC5C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74606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2AD02-100E-484C-AE0F-7B3554BD3D79}" type="datetimeFigureOut">
              <a:rPr lang="en-US" smtClean="0"/>
              <a:t>6/11/25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40F70-0AF3-0A48-8158-D2EC9788CC5C}" type="slidenum">
              <a:rPr lang="en-US" smtClean="0"/>
              <a:t>‹#›</a:t>
            </a:fld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97071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2AD02-100E-484C-AE0F-7B3554BD3D79}" type="datetimeFigureOut">
              <a:rPr lang="en-US" smtClean="0"/>
              <a:t>6/11/25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40F70-0AF3-0A48-8158-D2EC9788CC5C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30531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2AD02-100E-484C-AE0F-7B3554BD3D79}" type="datetimeFigureOut">
              <a:rPr lang="en-US" smtClean="0"/>
              <a:t>6/11/25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40F70-0AF3-0A48-8158-D2EC9788CC5C}" type="slidenum">
              <a:rPr lang="en-US" smtClean="0"/>
              <a:t>‹#›</a:t>
            </a:fld>
            <a:endParaRPr 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4242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2AD02-100E-484C-AE0F-7B3554BD3D79}" type="datetimeFigureOut">
              <a:rPr lang="en-US" smtClean="0"/>
              <a:t>6/11/25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40F70-0AF3-0A48-8158-D2EC9788CC5C}" type="slidenum">
              <a:rPr lang="en-US" smtClean="0"/>
              <a:t>‹#›</a:t>
            </a:fld>
            <a:endParaRPr 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89292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2AD02-100E-484C-AE0F-7B3554BD3D79}" type="datetimeFigureOut">
              <a:rPr lang="en-US" smtClean="0"/>
              <a:t>6/11/25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40F70-0AF3-0A48-8158-D2EC9788CC5C}" type="slidenum">
              <a:rPr lang="en-US" smtClean="0"/>
              <a:t>‹#›</a:t>
            </a:fld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56631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2AD02-100E-484C-AE0F-7B3554BD3D79}" type="datetimeFigureOut">
              <a:rPr lang="en-US" smtClean="0"/>
              <a:t>6/11/25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40F70-0AF3-0A48-8158-D2EC9788CC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2672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2AD02-100E-484C-AE0F-7B3554BD3D79}" type="datetimeFigureOut">
              <a:rPr lang="en-US" smtClean="0"/>
              <a:t>6/11/25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40F70-0AF3-0A48-8158-D2EC9788CC5C}" type="slidenum">
              <a:rPr lang="en-US" smtClean="0"/>
              <a:t>‹#›</a:t>
            </a:fld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39889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F582AD02-100E-484C-AE0F-7B3554BD3D79}" type="datetimeFigureOut">
              <a:rPr lang="en-US" smtClean="0"/>
              <a:t>6/11/25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40F70-0AF3-0A48-8158-D2EC9788CC5C}" type="slidenum">
              <a:rPr lang="en-US" smtClean="0"/>
              <a:t>‹#›</a:t>
            </a:fld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48123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82AD02-100E-484C-AE0F-7B3554BD3D79}" type="datetimeFigureOut">
              <a:rPr lang="en-US" smtClean="0"/>
              <a:t>6/11/25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A6A40F70-0AF3-0A48-8158-D2EC9788CC5C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00017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43393-5D94-9135-A8B2-2BFEBB89AE7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5400" dirty="0"/>
              <a:t>Understanding Generative AI through Computer Networks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4D4D36A-3A79-5E31-F92C-F5C0FB81DB5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Divya K.</a:t>
            </a:r>
          </a:p>
        </p:txBody>
      </p:sp>
    </p:spTree>
    <p:extLst>
      <p:ext uri="{BB962C8B-B14F-4D97-AF65-F5344CB8AC3E}">
        <p14:creationId xmlns:p14="http://schemas.microsoft.com/office/powerpoint/2010/main" val="11368292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47D784-6BA4-1008-4420-965AFC76B4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NDT sequence diagram</a:t>
            </a:r>
          </a:p>
        </p:txBody>
      </p:sp>
      <p:pic>
        <p:nvPicPr>
          <p:cNvPr id="5" name="Content Placeholder 4" descr="A diagram of a network system&#10;&#10;AI-generated content may be incorrect.">
            <a:extLst>
              <a:ext uri="{FF2B5EF4-FFF2-40B4-BE49-F238E27FC236}">
                <a16:creationId xmlns:a16="http://schemas.microsoft.com/office/drawing/2014/main" id="{947BB41D-7AB1-C46A-1D04-246984811B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b="9169"/>
          <a:stretch>
            <a:fillRect/>
          </a:stretch>
        </p:blipFill>
        <p:spPr>
          <a:xfrm>
            <a:off x="2544507" y="1853754"/>
            <a:ext cx="6603127" cy="4388550"/>
          </a:xfrm>
        </p:spPr>
      </p:pic>
    </p:spTree>
    <p:extLst>
      <p:ext uri="{BB962C8B-B14F-4D97-AF65-F5344CB8AC3E}">
        <p14:creationId xmlns:p14="http://schemas.microsoft.com/office/powerpoint/2010/main" val="34758701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801E1-3657-05A6-6527-E6832151B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Intent-based networking and </a:t>
            </a:r>
            <a:r>
              <a:rPr lang="en-US" dirty="0" err="1"/>
              <a:t>genai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D326E1-F796-12D2-85F4-2F2DFE6087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LLMs are used in the IBN to meet the user’s requirement of an abstract request.</a:t>
            </a:r>
          </a:p>
          <a:p>
            <a:r>
              <a:rPr lang="en-US" dirty="0"/>
              <a:t>Network resource identification, specific policies, and configuration of network devices are delegated to IBN system</a:t>
            </a:r>
          </a:p>
          <a:p>
            <a:r>
              <a:rPr lang="en-US" dirty="0"/>
              <a:t>Use of LLMs over NLP techniques permits greater automation and flexibility</a:t>
            </a:r>
          </a:p>
          <a:p>
            <a:r>
              <a:rPr lang="en-US" dirty="0"/>
              <a:t>Intent-based – continuous adjustment in policies and validating real-time network conditions</a:t>
            </a:r>
          </a:p>
        </p:txBody>
      </p:sp>
    </p:spTree>
    <p:extLst>
      <p:ext uri="{BB962C8B-B14F-4D97-AF65-F5344CB8AC3E}">
        <p14:creationId xmlns:p14="http://schemas.microsoft.com/office/powerpoint/2010/main" val="22916525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5F22C-3430-D822-7C42-1A3F640697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Intent-based architecture: functionalities and components</a:t>
            </a:r>
          </a:p>
        </p:txBody>
      </p:sp>
      <p:pic>
        <p:nvPicPr>
          <p:cNvPr id="5" name="Content Placeholder 4" descr="A diagram of a software company&#10;&#10;AI-generated content may be incorrect.">
            <a:extLst>
              <a:ext uri="{FF2B5EF4-FFF2-40B4-BE49-F238E27FC236}">
                <a16:creationId xmlns:a16="http://schemas.microsoft.com/office/drawing/2014/main" id="{F06B495A-3832-E0A9-AB7D-2DACE6B797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1579" y="2016125"/>
            <a:ext cx="9557522" cy="4037356"/>
          </a:xfrm>
        </p:spPr>
      </p:pic>
    </p:spTree>
    <p:extLst>
      <p:ext uri="{BB962C8B-B14F-4D97-AF65-F5344CB8AC3E}">
        <p14:creationId xmlns:p14="http://schemas.microsoft.com/office/powerpoint/2010/main" val="23277831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5C5136-D3B7-A427-F1D7-39795F871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IBN – integrated with LLM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D9D7C3-3480-9AD7-3706-1A255CBF35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3763276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NDT serves as a crucial platform for implementing IBN systems for efficient network services and resource deployment, and several rounds of adjustments and validations.</a:t>
            </a:r>
          </a:p>
          <a:p>
            <a:r>
              <a:rPr lang="en-US" dirty="0"/>
              <a:t>LLM processes human-based requests and identifies different items to compose an intent to deliver the final vertical service to the user.</a:t>
            </a:r>
          </a:p>
          <a:p>
            <a:r>
              <a:rPr lang="en-US" dirty="0"/>
              <a:t>Proposed work – </a:t>
            </a:r>
          </a:p>
          <a:p>
            <a:pPr lvl="1"/>
            <a:r>
              <a:rPr lang="en-US" dirty="0"/>
              <a:t>Chatbot, known as IntentLLM, is integrated with </a:t>
            </a:r>
            <a:r>
              <a:rPr lang="en-US" dirty="0" err="1"/>
              <a:t>TeraFlowSDN</a:t>
            </a:r>
            <a:r>
              <a:rPr lang="en-US" dirty="0"/>
              <a:t> to interpret user prompts and convert them to transport slice requests. </a:t>
            </a:r>
          </a:p>
          <a:p>
            <a:pPr lvl="1"/>
            <a:r>
              <a:rPr lang="en-US" dirty="0"/>
              <a:t>Creation and management of new network slices in real time</a:t>
            </a:r>
          </a:p>
          <a:p>
            <a:pPr lvl="1"/>
            <a:r>
              <a:rPr lang="en-US" dirty="0"/>
              <a:t>Incorporates sophisticated NLP capabilities to help the chatbot understand the context and synonyms for network intents.</a:t>
            </a:r>
          </a:p>
        </p:txBody>
      </p:sp>
    </p:spTree>
    <p:extLst>
      <p:ext uri="{BB962C8B-B14F-4D97-AF65-F5344CB8AC3E}">
        <p14:creationId xmlns:p14="http://schemas.microsoft.com/office/powerpoint/2010/main" val="19007374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0030E-139B-2B3A-DEEA-C96A95A98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Validation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55E00C-1F50-66D2-9B55-5DD6531CDE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Containerlab</a:t>
            </a:r>
            <a:r>
              <a:rPr lang="en-US" dirty="0"/>
              <a:t> – </a:t>
            </a:r>
          </a:p>
          <a:p>
            <a:pPr lvl="1"/>
            <a:r>
              <a:rPr lang="en-US" dirty="0"/>
              <a:t>50 iterations</a:t>
            </a:r>
          </a:p>
          <a:p>
            <a:pPr lvl="1"/>
            <a:r>
              <a:rPr lang="en-US" dirty="0"/>
              <a:t>2 Nokia SR Linux switches connected to 2 Nokia SR Linux switches</a:t>
            </a:r>
          </a:p>
          <a:p>
            <a:pPr lvl="1"/>
            <a:r>
              <a:rPr lang="en-US" dirty="0"/>
              <a:t>Each switch is connected to the host end-device running on Linux</a:t>
            </a:r>
          </a:p>
          <a:p>
            <a:r>
              <a:rPr lang="en-US" dirty="0"/>
              <a:t>Mininet-Optical – </a:t>
            </a:r>
          </a:p>
          <a:p>
            <a:pPr lvl="1"/>
            <a:r>
              <a:rPr lang="en-US" dirty="0"/>
              <a:t>Optical network topology consists of 4 ROADMS, connected to optical network terminal</a:t>
            </a:r>
          </a:p>
          <a:p>
            <a:pPr lvl="1"/>
            <a:r>
              <a:rPr lang="en-US" dirty="0"/>
              <a:t>Each optical line terminal is connected to Ethernet link from IP network</a:t>
            </a:r>
          </a:p>
          <a:p>
            <a:pPr lvl="1"/>
            <a:r>
              <a:rPr lang="en-US" dirty="0"/>
              <a:t>Optical line terminal converts fiber-optical signals to digital signals and vice versa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52791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6593E1-9AC0-E0D5-7E8E-4286B60E65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Validation</a:t>
            </a:r>
          </a:p>
        </p:txBody>
      </p:sp>
      <p:pic>
        <p:nvPicPr>
          <p:cNvPr id="5" name="Content Placeholder 4" descr="A graph with blue dots&#10;&#10;AI-generated content may be incorrect.">
            <a:extLst>
              <a:ext uri="{FF2B5EF4-FFF2-40B4-BE49-F238E27FC236}">
                <a16:creationId xmlns:a16="http://schemas.microsoft.com/office/drawing/2014/main" id="{E506994C-02DE-6868-5814-662BDEA332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9326" y="2029167"/>
            <a:ext cx="6140712" cy="330784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2ED8F48-F8D0-038B-73F9-3E580C39394F}"/>
              </a:ext>
            </a:extLst>
          </p:cNvPr>
          <p:cNvSpPr txBox="1"/>
          <p:nvPr/>
        </p:nvSpPr>
        <p:spPr>
          <a:xfrm>
            <a:off x="199326" y="5407150"/>
            <a:ext cx="61407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Time taken to instantiate an IP network digital twin on </a:t>
            </a:r>
            <a:r>
              <a:rPr lang="en-US" dirty="0" err="1"/>
              <a:t>ContainerLab</a:t>
            </a:r>
            <a:endParaRPr lang="en-US" dirty="0"/>
          </a:p>
        </p:txBody>
      </p:sp>
      <p:pic>
        <p:nvPicPr>
          <p:cNvPr id="8" name="Picture 7" descr="A graph with blue dots&#10;&#10;AI-generated content may be incorrect.">
            <a:extLst>
              <a:ext uri="{FF2B5EF4-FFF2-40B4-BE49-F238E27FC236}">
                <a16:creationId xmlns:a16="http://schemas.microsoft.com/office/drawing/2014/main" id="{8424C652-FFC0-9581-AF7A-30CC89B2BC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7453" y="2029166"/>
            <a:ext cx="5522969" cy="330784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CE8E84F-92DD-334C-1C3C-3636BEF21D73}"/>
              </a:ext>
            </a:extLst>
          </p:cNvPr>
          <p:cNvSpPr txBox="1"/>
          <p:nvPr/>
        </p:nvSpPr>
        <p:spPr>
          <a:xfrm>
            <a:off x="6457453" y="5407150"/>
            <a:ext cx="55352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Time taken to instantiate a transport network twin on Mininet-Optical</a:t>
            </a:r>
          </a:p>
        </p:txBody>
      </p:sp>
    </p:spTree>
    <p:extLst>
      <p:ext uri="{BB962C8B-B14F-4D97-AF65-F5344CB8AC3E}">
        <p14:creationId xmlns:p14="http://schemas.microsoft.com/office/powerpoint/2010/main" val="17227854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74BE57-D6E4-168E-C0BE-CE5039109F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B2BF60-4E83-6673-0DE1-6CC38E16AD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Validation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7BCA7B-AC35-158B-1A06-14B4AFEA6A10}"/>
              </a:ext>
            </a:extLst>
          </p:cNvPr>
          <p:cNvSpPr txBox="1"/>
          <p:nvPr/>
        </p:nvSpPr>
        <p:spPr>
          <a:xfrm>
            <a:off x="199326" y="5407150"/>
            <a:ext cx="6140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Time taken to add a ROADM to the optical network twin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824009-6A14-6175-CDEA-97830FAC5E56}"/>
              </a:ext>
            </a:extLst>
          </p:cNvPr>
          <p:cNvSpPr txBox="1"/>
          <p:nvPr/>
        </p:nvSpPr>
        <p:spPr>
          <a:xfrm>
            <a:off x="6457453" y="5407150"/>
            <a:ext cx="5535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Time taken to add an Ethernet link to IP NDT</a:t>
            </a:r>
          </a:p>
        </p:txBody>
      </p:sp>
      <p:pic>
        <p:nvPicPr>
          <p:cNvPr id="10" name="Content Placeholder 9" descr="A graph with blue dots&#10;&#10;AI-generated content may be incorrect.">
            <a:extLst>
              <a:ext uri="{FF2B5EF4-FFF2-40B4-BE49-F238E27FC236}">
                <a16:creationId xmlns:a16="http://schemas.microsoft.com/office/drawing/2014/main" id="{9588D6FE-68FF-C554-AE24-235D094914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9326" y="2029165"/>
            <a:ext cx="6140710" cy="3307841"/>
          </a:xfrm>
        </p:spPr>
      </p:pic>
      <p:pic>
        <p:nvPicPr>
          <p:cNvPr id="12" name="Picture 11" descr="A graph with blue dots&#10;&#10;AI-generated content may be incorrect.">
            <a:extLst>
              <a:ext uri="{FF2B5EF4-FFF2-40B4-BE49-F238E27FC236}">
                <a16:creationId xmlns:a16="http://schemas.microsoft.com/office/drawing/2014/main" id="{55D2EFFF-7225-77A2-014B-C32C635F00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7453" y="2029165"/>
            <a:ext cx="5522973" cy="330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4573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6C20A0-B4D7-D1BA-B4D0-4A8B6671CC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E81D5-7344-3964-F506-1311D589D5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Validation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870789-25D0-5D33-187A-DB6667395ECD}"/>
              </a:ext>
            </a:extLst>
          </p:cNvPr>
          <p:cNvSpPr txBox="1"/>
          <p:nvPr/>
        </p:nvSpPr>
        <p:spPr>
          <a:xfrm>
            <a:off x="2869374" y="5407149"/>
            <a:ext cx="6140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Time taken to add an optical link to the optical transport NDT</a:t>
            </a:r>
          </a:p>
        </p:txBody>
      </p:sp>
      <p:pic>
        <p:nvPicPr>
          <p:cNvPr id="7" name="Content Placeholder 6" descr="A graph with blue dots&#10;&#10;AI-generated content may be incorrect.">
            <a:extLst>
              <a:ext uri="{FF2B5EF4-FFF2-40B4-BE49-F238E27FC236}">
                <a16:creationId xmlns:a16="http://schemas.microsoft.com/office/drawing/2014/main" id="{ACB4A195-9A48-46B9-2FB9-918B73E357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25647" y="1976532"/>
            <a:ext cx="6140706" cy="3307839"/>
          </a:xfrm>
        </p:spPr>
      </p:pic>
    </p:spTree>
    <p:extLst>
      <p:ext uri="{BB962C8B-B14F-4D97-AF65-F5344CB8AC3E}">
        <p14:creationId xmlns:p14="http://schemas.microsoft.com/office/powerpoint/2010/main" val="26608493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EF316-0FA9-CFF4-302A-3CD961DC83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Validation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A634C0-ACE8-046A-137A-49ADC26FE0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5766847" cy="3450613"/>
          </a:xfrm>
        </p:spPr>
        <p:txBody>
          <a:bodyPr/>
          <a:lstStyle/>
          <a:p>
            <a:r>
              <a:rPr lang="en-US" dirty="0"/>
              <a:t>Validation of the IBN Architecture – </a:t>
            </a:r>
          </a:p>
          <a:p>
            <a:pPr lvl="1"/>
            <a:r>
              <a:rPr lang="en-US" dirty="0"/>
              <a:t>User request via WebUI interface</a:t>
            </a:r>
          </a:p>
          <a:p>
            <a:pPr lvl="1"/>
            <a:r>
              <a:rPr lang="en-US" dirty="0"/>
              <a:t>NBI filters received requests</a:t>
            </a:r>
          </a:p>
          <a:p>
            <a:pPr lvl="1"/>
            <a:r>
              <a:rPr lang="en-US" dirty="0"/>
              <a:t>Interpreter has 2 processes –</a:t>
            </a:r>
          </a:p>
          <a:p>
            <a:pPr lvl="2"/>
            <a:r>
              <a:rPr lang="en-US" dirty="0"/>
              <a:t>Extract relevant information and identify the specified KPI and their corresponding values</a:t>
            </a:r>
          </a:p>
          <a:p>
            <a:pPr lvl="2"/>
            <a:r>
              <a:rPr lang="en-US" dirty="0"/>
              <a:t>Generate intent JSON objects according to the extracted KPI</a:t>
            </a:r>
          </a:p>
        </p:txBody>
      </p:sp>
      <p:pic>
        <p:nvPicPr>
          <p:cNvPr id="5" name="Picture 4" descr="A diagram of a software system&#10;&#10;AI-generated content may be incorrect.">
            <a:extLst>
              <a:ext uri="{FF2B5EF4-FFF2-40B4-BE49-F238E27FC236}">
                <a16:creationId xmlns:a16="http://schemas.microsoft.com/office/drawing/2014/main" id="{F5A0AF33-C239-EF1A-4E44-CB4BDEFE5C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8426" y="2015732"/>
            <a:ext cx="4546854" cy="403774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2FA797A-3B90-3040-BC76-616848832CF8}"/>
              </a:ext>
            </a:extLst>
          </p:cNvPr>
          <p:cNvSpPr txBox="1"/>
          <p:nvPr/>
        </p:nvSpPr>
        <p:spPr>
          <a:xfrm>
            <a:off x="7285159" y="6275308"/>
            <a:ext cx="4413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C0C0C0"/>
                </a:highlight>
              </a:rPr>
              <a:t>Main components of the IBN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2993789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A366E6-8F64-AE1A-34FC-6E5018D8A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Validation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7F3315-CFC8-A34E-A884-6681F7932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Validation of the IBN Architecture (example) – </a:t>
            </a:r>
          </a:p>
          <a:p>
            <a:pPr lvl="1"/>
            <a:r>
              <a:rPr lang="en-US" dirty="0"/>
              <a:t>Intent request – provide a connectivity service between node A port X and node B port Y of QoS gold and BW one T</a:t>
            </a:r>
          </a:p>
          <a:p>
            <a:pPr lvl="1"/>
            <a:r>
              <a:rPr lang="en-US" dirty="0"/>
              <a:t>Interpreter identifies the main KPI - </a:t>
            </a:r>
            <a:r>
              <a:rPr lang="en-US" i="1" dirty="0"/>
              <a:t>{ source: A, </a:t>
            </a:r>
            <a:r>
              <a:rPr lang="en-US" i="1" dirty="0" err="1"/>
              <a:t>sourcePort</a:t>
            </a:r>
            <a:r>
              <a:rPr lang="en-US" i="1" dirty="0"/>
              <a:t>: X, destination: B, </a:t>
            </a:r>
            <a:r>
              <a:rPr lang="en-US" i="1" dirty="0" err="1"/>
              <a:t>destinationPort</a:t>
            </a:r>
            <a:r>
              <a:rPr lang="en-US" i="1" dirty="0"/>
              <a:t>:</a:t>
            </a:r>
            <a:r>
              <a:rPr lang="en-US" dirty="0"/>
              <a:t> </a:t>
            </a:r>
            <a:r>
              <a:rPr lang="en-US" i="1" dirty="0"/>
              <a:t>B, </a:t>
            </a:r>
            <a:r>
              <a:rPr lang="en-US" i="1" dirty="0" err="1"/>
              <a:t>QoT</a:t>
            </a:r>
            <a:r>
              <a:rPr lang="en-US" i="1" dirty="0"/>
              <a:t>: gold, bandwidth: 1T, }</a:t>
            </a:r>
            <a:endParaRPr lang="en-US" dirty="0"/>
          </a:p>
          <a:p>
            <a:pPr lvl="1"/>
            <a:r>
              <a:rPr lang="en-US" dirty="0"/>
              <a:t>KPI – location attributes, including port, source, destination; time restrictions, indicating specific dates or durability restrictions; bandwidth restrictions.</a:t>
            </a:r>
          </a:p>
          <a:p>
            <a:pPr lvl="1"/>
            <a:r>
              <a:rPr lang="en-US" dirty="0"/>
              <a:t>Intent forwarded to manager, to communicate to the rest of components</a:t>
            </a:r>
          </a:p>
          <a:p>
            <a:pPr lvl="1"/>
            <a:r>
              <a:rPr lang="en-US" dirty="0"/>
              <a:t>Interpreter powered with LLM model – Llama 3 8B 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5499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8ABD41-0AA3-2F40-6E31-385A54EC4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AI?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91C1A5-DAE1-D0A7-6937-2131CBFF8F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80" y="2015732"/>
            <a:ext cx="5842708" cy="345061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400" dirty="0"/>
              <a:t>AI is the ability of computers to perform tasks that usually require human intelligence.</a:t>
            </a:r>
          </a:p>
          <a:p>
            <a:r>
              <a:rPr lang="en-US" b="1" dirty="0"/>
              <a:t>Examples:</a:t>
            </a:r>
            <a:r>
              <a:rPr lang="en-US" dirty="0"/>
              <a:t> Chatbots, facial recognition, navigation apps.</a:t>
            </a:r>
          </a:p>
          <a:p>
            <a:r>
              <a:rPr lang="en-US" dirty="0"/>
              <a:t>AI aims to simulate human intelligence through the use of algorithms, data, and computational power. </a:t>
            </a:r>
          </a:p>
          <a:p>
            <a:r>
              <a:rPr lang="en-US" dirty="0"/>
              <a:t>Types of AI:</a:t>
            </a:r>
          </a:p>
          <a:p>
            <a:pPr lvl="1"/>
            <a:r>
              <a:rPr lang="en-US" dirty="0"/>
              <a:t>Reactive (</a:t>
            </a:r>
            <a:r>
              <a:rPr lang="en-US" dirty="0" err="1"/>
              <a:t>eg.</a:t>
            </a:r>
            <a:r>
              <a:rPr lang="en-US" dirty="0"/>
              <a:t> Basic routing protocols)</a:t>
            </a:r>
          </a:p>
          <a:p>
            <a:pPr lvl="1"/>
            <a:r>
              <a:rPr lang="en-US" dirty="0"/>
              <a:t>Generative (</a:t>
            </a:r>
            <a:r>
              <a:rPr lang="en-US" dirty="0" err="1"/>
              <a:t>eg.</a:t>
            </a:r>
            <a:r>
              <a:rPr lang="en-US" dirty="0"/>
              <a:t> AI designing topologies)</a:t>
            </a:r>
          </a:p>
        </p:txBody>
      </p:sp>
      <p:pic>
        <p:nvPicPr>
          <p:cNvPr id="1026" name="Picture 2" descr="10 Examples of Artificial Intelligence in Real-Life (2025) | GeeksforGeeks">
            <a:extLst>
              <a:ext uri="{FF2B5EF4-FFF2-40B4-BE49-F238E27FC236}">
                <a16:creationId xmlns:a16="http://schemas.microsoft.com/office/drawing/2014/main" id="{FFEF1FE7-4567-4E60-D0F5-74A0C4788F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4287" y="2865120"/>
            <a:ext cx="4897713" cy="3291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26122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71C28-FE6F-2185-CE71-5A42E1AEC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Validation</a:t>
            </a:r>
          </a:p>
        </p:txBody>
      </p:sp>
      <p:pic>
        <p:nvPicPr>
          <p:cNvPr id="6" name="Content Placeholder 5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0E23BC06-91B9-AD95-2B37-78AB68CB49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67904" y="128934"/>
            <a:ext cx="4133952" cy="6648775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AB7B200-DE87-BFC6-9283-04BB3899AEAC}"/>
              </a:ext>
            </a:extLst>
          </p:cNvPr>
          <p:cNvSpPr txBox="1"/>
          <p:nvPr/>
        </p:nvSpPr>
        <p:spPr>
          <a:xfrm>
            <a:off x="1584960" y="2231136"/>
            <a:ext cx="46925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Sample case of a constructed intent in the figure</a:t>
            </a:r>
          </a:p>
        </p:txBody>
      </p:sp>
    </p:spTree>
    <p:extLst>
      <p:ext uri="{BB962C8B-B14F-4D97-AF65-F5344CB8AC3E}">
        <p14:creationId xmlns:p14="http://schemas.microsoft.com/office/powerpoint/2010/main" val="19957837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694B59-3AAA-87EF-0304-24D567AFEA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Validation</a:t>
            </a:r>
          </a:p>
        </p:txBody>
      </p:sp>
      <p:pic>
        <p:nvPicPr>
          <p:cNvPr id="5" name="Content Placeholder 4" descr="A graph with a line going up&#10;&#10;AI-generated content may be incorrect.">
            <a:extLst>
              <a:ext uri="{FF2B5EF4-FFF2-40B4-BE49-F238E27FC236}">
                <a16:creationId xmlns:a16="http://schemas.microsoft.com/office/drawing/2014/main" id="{6B071E99-4837-10C4-7135-4A1A5EF03A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68640" y="2171702"/>
            <a:ext cx="6169152" cy="320544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CA32F9B-B70E-4862-E78A-52EBCC583DE2}"/>
              </a:ext>
            </a:extLst>
          </p:cNvPr>
          <p:cNvSpPr txBox="1"/>
          <p:nvPr/>
        </p:nvSpPr>
        <p:spPr>
          <a:xfrm>
            <a:off x="3584448" y="5407628"/>
            <a:ext cx="59253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CDF values for the amount of time taken to construct and trigger the intent request in the network</a:t>
            </a:r>
          </a:p>
        </p:txBody>
      </p:sp>
    </p:spTree>
    <p:extLst>
      <p:ext uri="{BB962C8B-B14F-4D97-AF65-F5344CB8AC3E}">
        <p14:creationId xmlns:p14="http://schemas.microsoft.com/office/powerpoint/2010/main" val="15940379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49824A-D9E3-A1A6-B729-761C38DB31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Generative AI?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D2B6A2-1E26-FFC9-8693-C48788E6B7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80" y="2015732"/>
            <a:ext cx="5698158" cy="345061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A type of AI that creates new content (text, images, music, code).</a:t>
            </a:r>
          </a:p>
          <a:p>
            <a:r>
              <a:rPr lang="en-US" b="1" dirty="0"/>
              <a:t>Simple analogy:</a:t>
            </a:r>
            <a:r>
              <a:rPr lang="en-US" dirty="0"/>
              <a:t> Like a smart artist or storyteller.</a:t>
            </a:r>
          </a:p>
          <a:p>
            <a:r>
              <a:rPr lang="en-US" dirty="0"/>
              <a:t>Learns from existing data and then creates new data</a:t>
            </a:r>
          </a:p>
          <a:p>
            <a:r>
              <a:rPr lang="en-US" b="1" dirty="0"/>
              <a:t>Mechanism: </a:t>
            </a:r>
            <a:r>
              <a:rPr lang="en-US" dirty="0"/>
              <a:t>Uses models like Transformers, GANs</a:t>
            </a:r>
          </a:p>
          <a:p>
            <a:r>
              <a:rPr lang="en-US" b="1" dirty="0"/>
              <a:t>Trained on:</a:t>
            </a:r>
            <a:r>
              <a:rPr lang="en-US" dirty="0"/>
              <a:t> Code, images, traffic logs, topology patterns</a:t>
            </a:r>
          </a:p>
          <a:p>
            <a:r>
              <a:rPr lang="en-US" b="1" dirty="0"/>
              <a:t>Output: </a:t>
            </a:r>
            <a:r>
              <a:rPr lang="en-US" dirty="0"/>
              <a:t>Novel content like new routing configurations or network security policies.</a:t>
            </a:r>
          </a:p>
        </p:txBody>
      </p:sp>
      <p:pic>
        <p:nvPicPr>
          <p:cNvPr id="2050" name="Picture 2" descr="AI Visualizing AI: Beyond the Robot Stereotype">
            <a:extLst>
              <a:ext uri="{FF2B5EF4-FFF2-40B4-BE49-F238E27FC236}">
                <a16:creationId xmlns:a16="http://schemas.microsoft.com/office/drawing/2014/main" id="{21D7FFB6-7E41-0197-D806-E82D1D871D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9737" y="2383388"/>
            <a:ext cx="5042263" cy="3244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29711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E8BB0-6B50-D2EE-6977-50191B4808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Generative AI Meets Networking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8202AD-0D05-4700-E194-77A294FB6F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9673" y="2015732"/>
            <a:ext cx="6708712" cy="3759917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/>
              <a:t>Use case:</a:t>
            </a:r>
            <a:r>
              <a:rPr lang="en-US" dirty="0"/>
              <a:t> AI-Based Topology Generation.</a:t>
            </a:r>
          </a:p>
          <a:p>
            <a:r>
              <a:rPr lang="en-US" b="1" dirty="0"/>
              <a:t>Problem:</a:t>
            </a:r>
            <a:r>
              <a:rPr lang="en-US" dirty="0"/>
              <a:t> Optimal layout for a growing network with cost, delay, and fault-tolerance constraints.</a:t>
            </a:r>
          </a:p>
          <a:p>
            <a:r>
              <a:rPr lang="en-US" b="1" dirty="0"/>
              <a:t>AI Role:</a:t>
            </a:r>
            <a:r>
              <a:rPr lang="en-US" dirty="0"/>
              <a:t> Generate network graph (nodes and links) based on constraints.</a:t>
            </a:r>
          </a:p>
          <a:p>
            <a:r>
              <a:rPr lang="en-US" b="1" dirty="0"/>
              <a:t>Tool Example:</a:t>
            </a:r>
            <a:r>
              <a:rPr lang="en-US" dirty="0"/>
              <a:t> Graph generation using Transformer models.</a:t>
            </a:r>
          </a:p>
          <a:p>
            <a:r>
              <a:rPr lang="en-US" dirty="0"/>
              <a:t>Input: Network traffic patterns + QoS constraints</a:t>
            </a:r>
          </a:p>
          <a:p>
            <a:r>
              <a:rPr lang="en-US" dirty="0"/>
              <a:t>AI Output: Path recommendation policies (</a:t>
            </a:r>
            <a:r>
              <a:rPr lang="en-US" dirty="0" err="1"/>
              <a:t>eg.</a:t>
            </a:r>
            <a:r>
              <a:rPr lang="en-US" dirty="0"/>
              <a:t> AI-generated Shortest path logic)</a:t>
            </a:r>
          </a:p>
          <a:p>
            <a:r>
              <a:rPr lang="en-US" dirty="0"/>
              <a:t>Comparison: Traditional routing (Dijkstra) vs Generative AI</a:t>
            </a:r>
          </a:p>
        </p:txBody>
      </p:sp>
      <p:pic>
        <p:nvPicPr>
          <p:cNvPr id="5" name="Picture 4" descr="A diagram of a network&#10;&#10;AI-generated content may be incorrect.">
            <a:extLst>
              <a:ext uri="{FF2B5EF4-FFF2-40B4-BE49-F238E27FC236}">
                <a16:creationId xmlns:a16="http://schemas.microsoft.com/office/drawing/2014/main" id="{0AFF501B-41A5-0F61-FB09-D613FDBA53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11854" y="2258008"/>
            <a:ext cx="2286000" cy="3429000"/>
          </a:xfrm>
          <a:prstGeom prst="rect">
            <a:avLst/>
          </a:prstGeom>
        </p:spPr>
      </p:pic>
      <p:pic>
        <p:nvPicPr>
          <p:cNvPr id="7" name="Picture 6" descr="A diagram of a diagram of a diagram&#10;&#10;AI-generated content may be incorrect.">
            <a:extLst>
              <a:ext uri="{FF2B5EF4-FFF2-40B4-BE49-F238E27FC236}">
                <a16:creationId xmlns:a16="http://schemas.microsoft.com/office/drawing/2014/main" id="{8F1E1737-66A6-5C02-34A7-A22BD00A81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5853" y="2258008"/>
            <a:ext cx="2286001" cy="3429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3366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C94B32-8008-E504-FBB9-0FE67E225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JOCN - 2025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2A42A4-34B2-10F5-895B-79A718E8CD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4037749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End-to-end transport network digital twins with cloud-native SDN controllers and generative AI</a:t>
            </a:r>
          </a:p>
          <a:p>
            <a:r>
              <a:rPr lang="en-US" dirty="0"/>
              <a:t>Abstract:</a:t>
            </a:r>
          </a:p>
          <a:p>
            <a:pPr lvl="1"/>
            <a:r>
              <a:rPr lang="en-US" dirty="0"/>
              <a:t>Use of Network Digital Twins (NDTs) in IP Ethernet networks and optical transport networks by integrating with cloud-native software-defined networking controllers and intent-based networking enabled by generative artificial intelligence (GenAI).</a:t>
            </a:r>
          </a:p>
          <a:p>
            <a:pPr lvl="1"/>
            <a:r>
              <a:rPr lang="en-US" dirty="0"/>
              <a:t>The approach combines advanced virtualization, real-time analytics, and GenAI.</a:t>
            </a:r>
          </a:p>
          <a:p>
            <a:pPr lvl="1"/>
            <a:r>
              <a:rPr lang="en-US" dirty="0"/>
              <a:t>It eliminates manual intervention, minimizes errors, accelerates the deployment of network services, and provides a means for easier network management.</a:t>
            </a:r>
          </a:p>
          <a:p>
            <a:pPr lvl="1"/>
            <a:r>
              <a:rPr lang="en-US" dirty="0"/>
              <a:t>The proposed framework significantly enhances automation, enabling predictive maintenance by identifying potential issues before they impact the network performance.</a:t>
            </a:r>
          </a:p>
          <a:p>
            <a:pPr lvl="1"/>
            <a:r>
              <a:rPr lang="en-US" dirty="0"/>
              <a:t>This collectively improves operational efficiency, reduces downtime, and ensures optimal resource utilization.</a:t>
            </a:r>
          </a:p>
        </p:txBody>
      </p:sp>
    </p:spTree>
    <p:extLst>
      <p:ext uri="{BB962C8B-B14F-4D97-AF65-F5344CB8AC3E}">
        <p14:creationId xmlns:p14="http://schemas.microsoft.com/office/powerpoint/2010/main" val="38213371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E0E4E0-A2C9-80FC-A6FC-46BCB1A4E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Network Digital Twin for network Operations</a:t>
            </a:r>
            <a:endParaRPr lang="en-US" dirty="0"/>
          </a:p>
        </p:txBody>
      </p:sp>
      <p:pic>
        <p:nvPicPr>
          <p:cNvPr id="5" name="Content Placeholder 4" descr="A diagram of a network&#10;&#10;AI-generated content may be incorrect.">
            <a:extLst>
              <a:ext uri="{FF2B5EF4-FFF2-40B4-BE49-F238E27FC236}">
                <a16:creationId xmlns:a16="http://schemas.microsoft.com/office/drawing/2014/main" id="{B3D320B5-A15D-3087-265C-AFB879A25E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1578" y="2016125"/>
            <a:ext cx="9603275" cy="4154382"/>
          </a:xfrm>
        </p:spPr>
      </p:pic>
    </p:spTree>
    <p:extLst>
      <p:ext uri="{BB962C8B-B14F-4D97-AF65-F5344CB8AC3E}">
        <p14:creationId xmlns:p14="http://schemas.microsoft.com/office/powerpoint/2010/main" val="22026340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643AF-C887-1FD1-7400-CA20B7201D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End-to-end Network Digital Twin</a:t>
            </a:r>
          </a:p>
        </p:txBody>
      </p:sp>
      <p:pic>
        <p:nvPicPr>
          <p:cNvPr id="5" name="Content Placeholder 4" descr="A diagram of a network system&#10;&#10;AI-generated content may be incorrect.">
            <a:extLst>
              <a:ext uri="{FF2B5EF4-FFF2-40B4-BE49-F238E27FC236}">
                <a16:creationId xmlns:a16="http://schemas.microsoft.com/office/drawing/2014/main" id="{BC830B87-514D-75F5-B525-5E0DF8FBF3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048951" y="1853754"/>
            <a:ext cx="6094098" cy="4794717"/>
          </a:xfrm>
        </p:spPr>
      </p:pic>
    </p:spTree>
    <p:extLst>
      <p:ext uri="{BB962C8B-B14F-4D97-AF65-F5344CB8AC3E}">
        <p14:creationId xmlns:p14="http://schemas.microsoft.com/office/powerpoint/2010/main" val="5863585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8EAE59-D8E1-D850-64B8-5BF99781A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ways NDT adds value to network infrastructure and operations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48DDA7-CD9B-86A9-D93D-9349BAD321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Enhanced Design and Performance</a:t>
            </a:r>
          </a:p>
          <a:p>
            <a:r>
              <a:rPr lang="en-US" dirty="0"/>
              <a:t>Automation of Continuous Monitoring</a:t>
            </a:r>
          </a:p>
          <a:p>
            <a:r>
              <a:rPr lang="en-US" dirty="0"/>
              <a:t>Traffic Management</a:t>
            </a:r>
          </a:p>
          <a:p>
            <a:r>
              <a:rPr lang="en-US" dirty="0"/>
              <a:t>Predictive Maintenance</a:t>
            </a:r>
          </a:p>
          <a:p>
            <a:r>
              <a:rPr lang="en-US" dirty="0"/>
              <a:t>Security </a:t>
            </a:r>
          </a:p>
          <a:p>
            <a:r>
              <a:rPr lang="en-US" dirty="0"/>
              <a:t>Equipment Management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94088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E2D3C2-2FE3-352F-0F57-5B6734D59B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74F7D4-EB69-816A-1C40-AE45B1D22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Digital Twin </a:t>
            </a:r>
            <a:r>
              <a:rPr lang="en-US" dirty="0" err="1"/>
              <a:t>conponents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A10E1A-4AB5-64A1-BCB3-4DC76284E3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371450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Components –</a:t>
            </a:r>
          </a:p>
          <a:p>
            <a:pPr lvl="1"/>
            <a:r>
              <a:rPr lang="en-US" dirty="0"/>
              <a:t>IP SDN Controller – manages IP-based network segments</a:t>
            </a:r>
          </a:p>
          <a:p>
            <a:pPr lvl="1"/>
            <a:r>
              <a:rPr lang="en-US" dirty="0"/>
              <a:t>Telemetry module – real-time network traffic is passed with the help of the telemetry module</a:t>
            </a:r>
          </a:p>
          <a:p>
            <a:pPr lvl="1"/>
            <a:r>
              <a:rPr lang="en-US" dirty="0"/>
              <a:t>SBI – helps the parent SDN controller connect to the child SDN controller to connect to the optical segment of the actual network.</a:t>
            </a:r>
          </a:p>
          <a:p>
            <a:pPr lvl="1"/>
            <a:r>
              <a:rPr lang="en-US" dirty="0"/>
              <a:t>Automation – responsible for the automation of policies, configuration in the network.</a:t>
            </a:r>
          </a:p>
          <a:p>
            <a:pPr lvl="1"/>
            <a:r>
              <a:rPr lang="en-US" dirty="0"/>
              <a:t>IBN module – Translated high-level intents into concrete network policy configurations. It integrates LLMs and natural language processing techniques for the same.</a:t>
            </a:r>
          </a:p>
          <a:p>
            <a:pPr lvl="1"/>
            <a:r>
              <a:rPr lang="en-US" dirty="0"/>
              <a:t>NDT module – Create a virtual replica of the actual network topology, providing a digital environment</a:t>
            </a:r>
          </a:p>
        </p:txBody>
      </p:sp>
    </p:spTree>
    <p:extLst>
      <p:ext uri="{BB962C8B-B14F-4D97-AF65-F5344CB8AC3E}">
        <p14:creationId xmlns:p14="http://schemas.microsoft.com/office/powerpoint/2010/main" val="3837508372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11480</TotalTime>
  <Words>1095</Words>
  <Application>Microsoft Macintosh PowerPoint</Application>
  <PresentationFormat>Widescreen</PresentationFormat>
  <Paragraphs>110</Paragraphs>
  <Slides>21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Aptos</vt:lpstr>
      <vt:lpstr>Arial</vt:lpstr>
      <vt:lpstr>Gill Sans MT</vt:lpstr>
      <vt:lpstr>Gallery</vt:lpstr>
      <vt:lpstr>Understanding Generative AI through Computer Networks</vt:lpstr>
      <vt:lpstr>What is AI?</vt:lpstr>
      <vt:lpstr>What is Generative AI?</vt:lpstr>
      <vt:lpstr>Where Generative AI Meets Networking</vt:lpstr>
      <vt:lpstr>JOCN - 2025</vt:lpstr>
      <vt:lpstr>Network Digital Twin for network Operations</vt:lpstr>
      <vt:lpstr>End-to-end Network Digital Twin</vt:lpstr>
      <vt:lpstr>Different ways NDT adds value to network infrastructure and operations</vt:lpstr>
      <vt:lpstr>Digital Twin conponents</vt:lpstr>
      <vt:lpstr>NDT sequence diagram</vt:lpstr>
      <vt:lpstr>Intent-based networking and genai</vt:lpstr>
      <vt:lpstr>Intent-based architecture: functionalities and components</vt:lpstr>
      <vt:lpstr>IBN – integrated with LLM</vt:lpstr>
      <vt:lpstr>Experimental Validation</vt:lpstr>
      <vt:lpstr>Experimental Validation</vt:lpstr>
      <vt:lpstr>Experimental Validation</vt:lpstr>
      <vt:lpstr>Experimental Validation</vt:lpstr>
      <vt:lpstr>Experimental Validation</vt:lpstr>
      <vt:lpstr>Experimental Validation</vt:lpstr>
      <vt:lpstr>Experimental Validation</vt:lpstr>
      <vt:lpstr>Experimental Validation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Khanure, Divya</dc:creator>
  <cp:lastModifiedBy>Khanure, Divya</cp:lastModifiedBy>
  <cp:revision>4</cp:revision>
  <dcterms:created xsi:type="dcterms:W3CDTF">2025-06-10T22:05:48Z</dcterms:created>
  <dcterms:modified xsi:type="dcterms:W3CDTF">2025-06-18T21:31:00Z</dcterms:modified>
</cp:coreProperties>
</file>